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1"/>
  </p:notesMasterIdLst>
  <p:sldIdLst>
    <p:sldId id="256" r:id="rId2"/>
    <p:sldId id="259" r:id="rId3"/>
    <p:sldId id="260" r:id="rId4"/>
    <p:sldId id="261" r:id="rId5"/>
    <p:sldId id="262" r:id="rId6"/>
    <p:sldId id="264" r:id="rId7"/>
    <p:sldId id="271" r:id="rId8"/>
    <p:sldId id="272" r:id="rId9"/>
    <p:sldId id="266" r:id="rId10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BDF0F"/>
    <a:srgbClr val="C2C20E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846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7F1F8-B45D-4CDB-A9E0-811A3F913F2A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AB8F1-C49D-423B-B24F-ADD0542CB6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399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4284" y="2514601"/>
            <a:ext cx="715048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4284" y="4777381"/>
            <a:ext cx="715048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8054-CE72-4D88-AF7C-A577DAFD1374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4362" y="4321159"/>
            <a:ext cx="1511762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8612" y="4529542"/>
            <a:ext cx="633726" cy="365125"/>
          </a:xfrm>
        </p:spPr>
        <p:txBody>
          <a:bodyPr/>
          <a:lstStyle/>
          <a:p>
            <a:fld id="{D7631C39-5615-4AF7-820C-0E8F04941E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341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609600"/>
            <a:ext cx="7141317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4284" y="4354046"/>
            <a:ext cx="714131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8054-CE72-4D88-AF7C-A577DAFD1374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3166528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830" y="3244141"/>
            <a:ext cx="633726" cy="365125"/>
          </a:xfrm>
        </p:spPr>
        <p:txBody>
          <a:bodyPr/>
          <a:lstStyle/>
          <a:p>
            <a:fld id="{D7631C39-5615-4AF7-820C-0E8F04941E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103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467" y="609600"/>
            <a:ext cx="6618719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617303" y="3505200"/>
            <a:ext cx="612504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4284" y="4354046"/>
            <a:ext cx="714131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8054-CE72-4D88-AF7C-A577DAFD1374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63" y="3166528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830" y="3244141"/>
            <a:ext cx="633726" cy="365125"/>
          </a:xfrm>
        </p:spPr>
        <p:txBody>
          <a:bodyPr/>
          <a:lstStyle/>
          <a:p>
            <a:fld id="{D7631C39-5615-4AF7-820C-0E8F04941E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959010" y="648005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50328" y="290530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4587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2438402"/>
            <a:ext cx="7141317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4" y="5181600"/>
            <a:ext cx="7141317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8054-CE72-4D88-AF7C-A577DAFD1374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3" y="4910661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3830" y="4983089"/>
            <a:ext cx="633726" cy="365125"/>
          </a:xfrm>
        </p:spPr>
        <p:txBody>
          <a:bodyPr/>
          <a:lstStyle/>
          <a:p>
            <a:fld id="{D7631C39-5615-4AF7-820C-0E8F04941E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484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370467" y="609600"/>
            <a:ext cx="6618719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04283" y="4343400"/>
            <a:ext cx="72456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3" y="5181600"/>
            <a:ext cx="72456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8054-CE72-4D88-AF7C-A577DAFD1374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63" y="4910661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3830" y="4983089"/>
            <a:ext cx="633726" cy="365125"/>
          </a:xfrm>
        </p:spPr>
        <p:txBody>
          <a:bodyPr/>
          <a:lstStyle/>
          <a:p>
            <a:fld id="{D7631C39-5615-4AF7-820C-0E8F04941E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959010" y="648005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50328" y="290530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5295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627407"/>
            <a:ext cx="7141316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04284" y="4343400"/>
            <a:ext cx="7141317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4" y="5181600"/>
            <a:ext cx="7141317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8054-CE72-4D88-AF7C-A577DAFD1374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4910661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3830" y="4983089"/>
            <a:ext cx="633726" cy="365125"/>
          </a:xfrm>
        </p:spPr>
        <p:txBody>
          <a:bodyPr/>
          <a:lstStyle/>
          <a:p>
            <a:fld id="{D7631C39-5615-4AF7-820C-0E8F04941E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550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8054-CE72-4D88-AF7C-A577DAFD1374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1C39-5615-4AF7-820C-0E8F04941E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117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1746" y="627407"/>
            <a:ext cx="1794143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4284" y="627407"/>
            <a:ext cx="5109377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8054-CE72-4D88-AF7C-A577DAFD1374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1C39-5615-4AF7-820C-0E8F04941E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879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302" y="624110"/>
            <a:ext cx="71382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4284" y="2133600"/>
            <a:ext cx="7141317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8054-CE72-4D88-AF7C-A577DAFD1374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1C39-5615-4AF7-820C-0E8F04941E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904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2074562"/>
            <a:ext cx="7141317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4284" y="3581400"/>
            <a:ext cx="7141317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8054-CE72-4D88-AF7C-A577DAFD1374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3" y="3166528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830" y="3244141"/>
            <a:ext cx="633726" cy="365125"/>
          </a:xfrm>
        </p:spPr>
        <p:txBody>
          <a:bodyPr/>
          <a:lstStyle/>
          <a:p>
            <a:fld id="{D7631C39-5615-4AF7-820C-0E8F04941E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91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4285" y="2136707"/>
            <a:ext cx="3463992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2083" y="2136707"/>
            <a:ext cx="3463517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8054-CE72-4D88-AF7C-A577DAFD1374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830" y="787784"/>
            <a:ext cx="633726" cy="365125"/>
          </a:xfrm>
        </p:spPr>
        <p:txBody>
          <a:bodyPr/>
          <a:lstStyle/>
          <a:p>
            <a:fld id="{D7631C39-5615-4AF7-820C-0E8F04941E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50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4131" y="2226626"/>
            <a:ext cx="311414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4283" y="2802889"/>
            <a:ext cx="3463993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7501" y="2223398"/>
            <a:ext cx="31126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78191" y="2799661"/>
            <a:ext cx="3461987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8054-CE72-4D88-AF7C-A577DAFD1374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830" y="787784"/>
            <a:ext cx="633726" cy="365125"/>
          </a:xfrm>
        </p:spPr>
        <p:txBody>
          <a:bodyPr/>
          <a:lstStyle/>
          <a:p>
            <a:fld id="{D7631C39-5615-4AF7-820C-0E8F04941E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417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300" y="624110"/>
            <a:ext cx="71383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8054-CE72-4D88-AF7C-A577DAFD1374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1C39-5615-4AF7-820C-0E8F04941E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49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8054-CE72-4D88-AF7C-A577DAFD1374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1C39-5615-4AF7-820C-0E8F04941E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881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3" y="446088"/>
            <a:ext cx="2848716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8785" y="446090"/>
            <a:ext cx="4106815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3" y="1598613"/>
            <a:ext cx="2848716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8054-CE72-4D88-AF7C-A577DAFD1374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1C39-5615-4AF7-820C-0E8F04941E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567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4800600"/>
            <a:ext cx="714131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04284" y="634965"/>
            <a:ext cx="7141317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4" y="5367338"/>
            <a:ext cx="714131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8054-CE72-4D88-AF7C-A577DAFD1374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4910661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3830" y="4983089"/>
            <a:ext cx="633726" cy="365125"/>
          </a:xfrm>
        </p:spPr>
        <p:txBody>
          <a:bodyPr/>
          <a:lstStyle/>
          <a:p>
            <a:fld id="{D7631C39-5615-4AF7-820C-0E8F04941E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02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1463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2123" y="205"/>
            <a:ext cx="2114961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9812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7300" y="624110"/>
            <a:ext cx="71383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4284" y="2133600"/>
            <a:ext cx="7141317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20100" y="6135090"/>
            <a:ext cx="830245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08054-CE72-4D88-AF7C-A577DAFD1374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4283" y="6135810"/>
            <a:ext cx="619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3830" y="787784"/>
            <a:ext cx="6337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7631C39-5615-4AF7-820C-0E8F04941E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13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0632" y="620688"/>
            <a:ext cx="73328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Подготовка ребенка к детскому саду.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4338" name="Picture 2" descr="Картинки по запросу держать за руку ребе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6767" y="2420888"/>
            <a:ext cx="5682355" cy="30963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681192" y="5589240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Разработала: </a:t>
            </a:r>
          </a:p>
          <a:p>
            <a:pPr algn="ctr"/>
            <a:r>
              <a:rPr lang="ru-RU" sz="1600" dirty="0" smtClean="0"/>
              <a:t>Инструктор по ФИЗО </a:t>
            </a:r>
          </a:p>
          <a:p>
            <a:pPr algn="ctr"/>
            <a:r>
              <a:rPr lang="ru-RU" sz="1600" dirty="0" smtClean="0"/>
              <a:t>Иванова Алена Борисовна </a:t>
            </a:r>
            <a:endParaRPr lang="ru-RU" sz="1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0532" y="548681"/>
            <a:ext cx="81909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Поговорим о том, как помочь себе и своему малышу, привыкнуть к детскому саду.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6386" name="Picture 2" descr="Картинки по запросу расставание с мамой в детском сад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0575" y="4293096"/>
            <a:ext cx="3451058" cy="2210200"/>
          </a:xfrm>
          <a:prstGeom prst="rect">
            <a:avLst/>
          </a:prstGeom>
          <a:noFill/>
        </p:spPr>
      </p:pic>
      <p:pic>
        <p:nvPicPr>
          <p:cNvPr id="16388" name="Picture 4" descr="Картинки по запросу расставание с мамой в детском сад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7026" y="2132856"/>
            <a:ext cx="3284575" cy="4032448"/>
          </a:xfrm>
          <a:prstGeom prst="rect">
            <a:avLst/>
          </a:prstGeom>
          <a:noFill/>
        </p:spPr>
      </p:pic>
      <p:sp>
        <p:nvSpPr>
          <p:cNvPr id="16390" name="AutoShape 6" descr="Картинки по запросу расставание с мамой в детском саду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2" name="Picture 8" descr="Картинки по запросу расставание с мамой в детском сад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9960" y="1963020"/>
            <a:ext cx="2592287" cy="1976679"/>
          </a:xfrm>
          <a:prstGeom prst="rect">
            <a:avLst/>
          </a:prstGeom>
          <a:noFill/>
        </p:spPr>
      </p:pic>
      <p:sp>
        <p:nvSpPr>
          <p:cNvPr id="16394" name="AutoShape 10" descr="Картинки по запросу плачущий ребенок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2523" y="476672"/>
            <a:ext cx="8268919" cy="372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i="1" dirty="0" smtClean="0">
                <a:solidFill>
                  <a:srgbClr val="FFFF00"/>
                </a:solidFill>
              </a:rPr>
              <a:t>✓</a:t>
            </a:r>
            <a:r>
              <a:rPr lang="ru-RU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Во-первых, </a:t>
            </a: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братите 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</a:t>
            </a:r>
            <a:r>
              <a:rPr lang="ru-RU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режим дня 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ребёнка.</a:t>
            </a:r>
          </a:p>
          <a:p>
            <a:pPr lvl="0"/>
            <a:r>
              <a:rPr lang="ru-RU" b="1" dirty="0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должен </a:t>
            </a:r>
            <a:r>
              <a:rPr lang="ru-RU" dirty="0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перестроен таким образом, чтобы малыш легко просыпался за час-полтора до того времени, когда вы планируете выходить из дома в детский </a:t>
            </a:r>
            <a:r>
              <a:rPr lang="ru-RU" dirty="0" smtClean="0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сад.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укладывайте ребенка в то же время, когда у детей тихий час. В таком случае, вашему малышу будет значительно легче адаптироваться к новому режиму. На самом деле он для него будет привычным, просто перенесенным в новые условия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ваш ребёнок уже не спит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днём, приучите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просто лежать в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постели. Очень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 пальчиковые игры. Хорошо, если вам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удастся смоделировать ситуацию коллективного тихого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часа.</a:t>
            </a:r>
          </a:p>
          <a:p>
            <a:endParaRPr lang="ru-RU" dirty="0" smtClean="0">
              <a:latin typeface="Comic Sans MS" pitchFamily="66" charset="0"/>
            </a:endParaRPr>
          </a:p>
        </p:txBody>
      </p:sp>
      <p:sp>
        <p:nvSpPr>
          <p:cNvPr id="17410" name="AutoShape 2" descr="https://ds03.infourok.ru/uploads/ex/0b24/000093db-aea66355/hello_html_m59f8e861.jpg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Картинки по запросу режимные моменты в детском саду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6" name="Picture 8" descr="Картинки по запросу режимные моменты в детском сад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9224" y="3933056"/>
            <a:ext cx="2324394" cy="2592288"/>
          </a:xfrm>
          <a:prstGeom prst="rect">
            <a:avLst/>
          </a:prstGeom>
          <a:noFill/>
        </p:spPr>
      </p:pic>
      <p:sp>
        <p:nvSpPr>
          <p:cNvPr id="17418" name="AutoShape 10" descr="Похожее изображение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0" name="AutoShape 12" descr="Похожее изображение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22" name="Picture 1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4968" y="3933056"/>
            <a:ext cx="2197485" cy="2592288"/>
          </a:xfrm>
          <a:prstGeom prst="rect">
            <a:avLst/>
          </a:prstGeom>
          <a:noFill/>
        </p:spPr>
      </p:pic>
      <p:pic>
        <p:nvPicPr>
          <p:cNvPr id="17424" name="Picture 16" descr="Картинки по запросу режимные моменты в детском сад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2720" y="3933056"/>
            <a:ext cx="2187382" cy="2592288"/>
          </a:xfrm>
          <a:prstGeom prst="rect">
            <a:avLst/>
          </a:prstGeom>
          <a:noFill/>
        </p:spPr>
      </p:pic>
      <p:sp>
        <p:nvSpPr>
          <p:cNvPr id="17426" name="AutoShape 18" descr="Похожее изображение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8" name="AutoShape 20" descr="Похожее изображение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30" name="AutoShape 2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32" name="Picture 24" descr="Картинки по запросу режимные моменты в детском сад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480" y="3933056"/>
            <a:ext cx="2091232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520" y="476672"/>
            <a:ext cx="8208912" cy="2397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 Во-вторых, давайте больше шансов ребенку 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самостоятельным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учится одеваться, обувать тапочки, мыть руки. Дело в том, что какими бы не были хорошими воспитатели, стоить помнить о том, что у них в группе порой не один десяток детей, и они физически не успевают каждому уделять максимум внимания. Будет очень хорошо, если ваш ребенок сможет сам переобуться после прогулки или же даже просто снять с себя шапку.</a:t>
            </a:r>
          </a:p>
        </p:txBody>
      </p:sp>
      <p:pic>
        <p:nvPicPr>
          <p:cNvPr id="18434" name="Picture 2" descr="Картинки по запросу картинка самостоятельный ребе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504" y="3212976"/>
            <a:ext cx="4006879" cy="2664296"/>
          </a:xfrm>
          <a:prstGeom prst="rect">
            <a:avLst/>
          </a:prstGeom>
          <a:noFill/>
        </p:spPr>
      </p:pic>
      <p:pic>
        <p:nvPicPr>
          <p:cNvPr id="18436" name="Picture 4" descr="Картинки по запросу картинка самостоятельный ребе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6976" y="3068960"/>
            <a:ext cx="4000500" cy="300672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712" y="774874"/>
            <a:ext cx="8136904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FF00"/>
                </a:solidFill>
                <a:latin typeface="Comic Sans MS" pitchFamily="66" charset="0"/>
              </a:rPr>
              <a:t>✓ В-третьих, </a:t>
            </a:r>
            <a:r>
              <a:rPr lang="ru-RU" b="1" dirty="0" smtClean="0">
                <a:solidFill>
                  <a:srgbClr val="FFFF00"/>
                </a:solidFill>
              </a:rPr>
              <a:t>питание.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ужно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приблизить домашний режим питания к графику кормления детей детского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сада.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Если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время кормления ребенка не совпадает с детсадовским, то переходить на новый режим питания нужно постепенно, так, чтобы для малыша перемены в обычном распорядке дня не были сильно ощутимы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Постепенно отучайте малыша от еды между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кормлениями.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Если у ребенка сформировано стойкое предпочтение каких-то одних продуктов, то ему будет значительно труднее приспособиться к новой кухне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Рацион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питания малыша должен быть уже довольно разнообразным. Ребенок должен знать, что такое супы,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запеканки,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пюре, компоты и прочее. Ваш малыш не откажется от них в детском саду, если привык к подобной пище дома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Научите ребенка есть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самостоятельно!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300" y="4221088"/>
            <a:ext cx="3438220" cy="19254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496616" y="4509120"/>
            <a:ext cx="3896238" cy="2590998"/>
          </a:xfrm>
          <a:prstGeom prst="rect">
            <a:avLst/>
          </a:prstGeom>
        </p:spPr>
      </p:pic>
    </p:spTree>
  </p:cSld>
  <p:clrMapOvr>
    <a:masterClrMapping/>
  </p:clrMapOvr>
  <p:transition>
    <p:wedg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496" y="476672"/>
            <a:ext cx="8280920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- четвертых, </a:t>
            </a:r>
            <a:r>
              <a:rPr lang="ru-RU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закаливание. 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Закаливать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всех детей. А детей, которые идут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детский сад – особенно.</a:t>
            </a:r>
          </a:p>
          <a:p>
            <a:pPr lvl="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правилами закаливания являются следующие: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Закаливающие процедуры следует проводить только в том случае, если ребенок здоров. Начинать можно в любой сезон года, но лучше летом.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Постепенность.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Нужно считаться с индивидуальными особенностями ребенка.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Постоянно следить за реакцией ребенка на закаливающие процедуры. Если во время обливания или приема воздушной ванны малыш дрожит, кожа у него становится «гусиной», значит, к этой температуре он ещё не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17296" y="2555611"/>
            <a:ext cx="1080120" cy="457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>
              <a:latin typeface="Comic Sans MS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704" y="3923860"/>
            <a:ext cx="6105525" cy="30861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496" y="476672"/>
            <a:ext cx="8280920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Century Schoolbook" panose="02040604050505020304" pitchFamily="18" charset="0"/>
              </a:rPr>
              <a:t>5. Нужно стремиться к тому, чтобы закаливание нравилось детям, воспринималось ими как забава.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Century Schoolbook" panose="02040604050505020304" pitchFamily="18" charset="0"/>
              </a:rPr>
              <a:t>6. При повышении температуры, насморке, кашле, жидком стуле - необходимо приостановить закаливание или проводить на щадящем уровне.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Century Schoolbook" panose="02040604050505020304" pitchFamily="18" charset="0"/>
              </a:rPr>
              <a:t>7. Приступая к закаливанию, создайте ребенку здоровые условия быта, нормальную психологическую атмосферу в семье, достаточный сон. </a:t>
            </a:r>
            <a:r>
              <a:rPr lang="ru-RU" dirty="0">
                <a:solidFill>
                  <a:srgbClr val="FFFF00"/>
                </a:solidFill>
                <a:latin typeface="Century Schoolbook" panose="02040604050505020304" pitchFamily="18" charset="0"/>
              </a:rPr>
              <a:t>Необходимо сквозное проветривание комнаты</a:t>
            </a:r>
            <a:r>
              <a:rPr lang="ru-RU" dirty="0">
                <a:solidFill>
                  <a:prstClr val="black"/>
                </a:solidFill>
                <a:latin typeface="Century Schoolbook" panose="02040604050505020304" pitchFamily="18" charset="0"/>
              </a:rPr>
              <a:t> не реже 4-5 раз в день, каждый раз не менее 10-15 минут</a:t>
            </a:r>
            <a:r>
              <a:rPr lang="ru-RU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088" y="3064445"/>
            <a:ext cx="3979670" cy="32445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46" y="3429000"/>
            <a:ext cx="4946155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5013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496" y="476672"/>
            <a:ext cx="8280920" cy="3139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Прогулки на свежем воздухе:</a:t>
            </a:r>
            <a:endParaRPr lang="ru-RU" dirty="0">
              <a:solidFill>
                <a:srgbClr val="FFFF00"/>
              </a:solidFill>
              <a:latin typeface="Century Schoolbook" panose="02040604050505020304" pitchFamily="18" charset="0"/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Детям </a:t>
            </a:r>
            <a:r>
              <a:rPr lang="ru-RU" dirty="0">
                <a:solidFill>
                  <a:prstClr val="black"/>
                </a:solidFill>
                <a:latin typeface="Century Schoolbook" panose="02040604050505020304" pitchFamily="18" charset="0"/>
              </a:rPr>
              <a:t>1,5 лет и старше нужно гулять не менее двух раз в день по 2,5-3,0 часа. Зимой, при более низкой температуре, время прогулки ограничивают. </a:t>
            </a:r>
            <a:endParaRPr lang="ru-RU" dirty="0" smtClean="0">
              <a:solidFill>
                <a:prstClr val="black"/>
              </a:solidFill>
              <a:latin typeface="Century Schoolbook" panose="02040604050505020304" pitchFamily="18" charset="0"/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Детей </a:t>
            </a:r>
            <a:r>
              <a:rPr lang="ru-RU" dirty="0">
                <a:solidFill>
                  <a:prstClr val="black"/>
                </a:solidFill>
                <a:latin typeface="Century Schoolbook" panose="02040604050505020304" pitchFamily="18" charset="0"/>
              </a:rPr>
              <a:t>с возраста 2,5-3 лет можно обучать кататься на лыжах, коньках, самокате, велосипеде</a:t>
            </a:r>
            <a:r>
              <a:rPr lang="ru-RU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.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Century Schoolbook" panose="02040604050505020304" pitchFamily="18" charset="0"/>
              </a:rPr>
              <a:t>В летнее время не нужно запрещать игры в воде, ходить босиком по земле, по траве, по песку у реки. Большое значение имеет одежда: важно, чтобы она была по размеру, ребенок в ней не мерз и не перегревался. Все эти меры также обладают определенным закаливающим эффектом</a:t>
            </a:r>
            <a:r>
              <a:rPr lang="ru-RU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.</a:t>
            </a:r>
            <a:endParaRPr lang="ru-RU" dirty="0">
              <a:solidFill>
                <a:prstClr val="black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17296" y="2555611"/>
            <a:ext cx="1080120" cy="457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508" y="3615031"/>
            <a:ext cx="4475989" cy="33569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20" y="3615993"/>
            <a:ext cx="4535488" cy="340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4314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4648" y="404664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начнется процесс правильного домашнего воспитания, тем легче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привыкнет к детскому коллективу и социуму в целом.</a:t>
            </a:r>
          </a:p>
        </p:txBody>
      </p:sp>
      <p:pic>
        <p:nvPicPr>
          <p:cNvPr id="23554" name="Picture 2" descr="Картинки по запросу хочу в детский са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2760" y="2745598"/>
            <a:ext cx="4608511" cy="279406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4488" y="573325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Желаем вашим детям легкой адаптации!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Будьте здоровы!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414</TotalTime>
  <Words>351</Words>
  <Application>Microsoft Office PowerPoint</Application>
  <PresentationFormat>Лист A4 (210x297 мм)</PresentationFormat>
  <Paragraphs>39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Century Schoolbook</vt:lpstr>
      <vt:lpstr>Comic Sans MS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Руслан</cp:lastModifiedBy>
  <cp:revision>42</cp:revision>
  <dcterms:created xsi:type="dcterms:W3CDTF">2017-01-29T15:34:18Z</dcterms:created>
  <dcterms:modified xsi:type="dcterms:W3CDTF">2020-08-26T16:51:45Z</dcterms:modified>
</cp:coreProperties>
</file>